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7" r:id="rId7"/>
    <p:sldId id="261" r:id="rId8"/>
    <p:sldId id="268" r:id="rId9"/>
    <p:sldId id="262" r:id="rId10"/>
    <p:sldId id="273" r:id="rId11"/>
    <p:sldId id="264" r:id="rId12"/>
    <p:sldId id="271" r:id="rId13"/>
    <p:sldId id="265" r:id="rId14"/>
    <p:sldId id="270" r:id="rId15"/>
    <p:sldId id="269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7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4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Figure 1: Total </a:t>
            </a:r>
            <a:r>
              <a:rPr lang="en-US" sz="2400" dirty="0" err="1"/>
              <a:t>aflatoxins</a:t>
            </a:r>
            <a:r>
              <a:rPr lang="en-US" sz="2400" dirty="0"/>
              <a:t> content in peanut samples from 24 communities </a:t>
            </a:r>
          </a:p>
        </c:rich>
      </c:tx>
      <c:layout>
        <c:manualLayout>
          <c:xMode val="edge"/>
          <c:yMode val="edge"/>
          <c:x val="0.15792701393095096"/>
          <c:y val="0.92808688869017364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832495609840957"/>
          <c:y val="1.6748326116208332E-2"/>
          <c:w val="0.8745215021199273"/>
          <c:h val="0.6286065682935645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Sheet5!$AC$29:$AD$52</c:f>
              <c:multiLvlStrCache>
                <c:ptCount val="24"/>
                <c:lvl>
                  <c:pt idx="0">
                    <c:v>Kukunmadaa</c:v>
                  </c:pt>
                  <c:pt idx="1">
                    <c:v>Denegu</c:v>
                  </c:pt>
                  <c:pt idx="2">
                    <c:v>Bantanfarigu</c:v>
                  </c:pt>
                  <c:pt idx="3">
                    <c:v>Woriyanga</c:v>
                  </c:pt>
                  <c:pt idx="4">
                    <c:v>Gowrietingli</c:v>
                  </c:pt>
                  <c:pt idx="5">
                    <c:v>Duah</c:v>
                  </c:pt>
                  <c:pt idx="6">
                    <c:v>Samboligo</c:v>
                  </c:pt>
                  <c:pt idx="7">
                    <c:v>Adaboya</c:v>
                  </c:pt>
                  <c:pt idx="8">
                    <c:v>Dasabligo</c:v>
                  </c:pt>
                  <c:pt idx="9">
                    <c:v>Dasang</c:v>
                  </c:pt>
                  <c:pt idx="10">
                    <c:v>Poting</c:v>
                  </c:pt>
                  <c:pt idx="11">
                    <c:v>Kotintab</c:v>
                  </c:pt>
                  <c:pt idx="12">
                    <c:v>Nimbare</c:v>
                  </c:pt>
                  <c:pt idx="13">
                    <c:v>Ul-Kpong</c:v>
                  </c:pt>
                  <c:pt idx="14">
                    <c:v>Baazu</c:v>
                  </c:pt>
                  <c:pt idx="15">
                    <c:v>Gbare</c:v>
                  </c:pt>
                  <c:pt idx="16">
                    <c:v>Nahaa</c:v>
                  </c:pt>
                  <c:pt idx="17">
                    <c:v>Tendoma</c:v>
                  </c:pt>
                  <c:pt idx="18">
                    <c:v>Nyoli</c:v>
                  </c:pt>
                  <c:pt idx="19">
                    <c:v>Gurungu</c:v>
                  </c:pt>
                  <c:pt idx="20">
                    <c:v>Ombo</c:v>
                  </c:pt>
                  <c:pt idx="21">
                    <c:v>Takpo</c:v>
                  </c:pt>
                  <c:pt idx="22">
                    <c:v>Papu</c:v>
                  </c:pt>
                  <c:pt idx="23">
                    <c:v>Nator-Douri</c:v>
                  </c:pt>
                </c:lvl>
                <c:lvl>
                  <c:pt idx="0">
                    <c:v>Garu</c:v>
                  </c:pt>
                  <c:pt idx="4">
                    <c:v>Bongo</c:v>
                  </c:pt>
                  <c:pt idx="8">
                    <c:v>Nabdam</c:v>
                  </c:pt>
                  <c:pt idx="12">
                    <c:v>Jirapa</c:v>
                  </c:pt>
                  <c:pt idx="16">
                    <c:v>Wa-west</c:v>
                  </c:pt>
                  <c:pt idx="20">
                    <c:v>Nadowli</c:v>
                  </c:pt>
                </c:lvl>
              </c:multiLvlStrCache>
            </c:multiLvlStrRef>
          </c:cat>
          <c:val>
            <c:numRef>
              <c:f>Sheet5!$AE$29:$AE$52</c:f>
              <c:numCache>
                <c:formatCode>General</c:formatCode>
                <c:ptCount val="24"/>
                <c:pt idx="0">
                  <c:v>16</c:v>
                </c:pt>
                <c:pt idx="1">
                  <c:v>171.7</c:v>
                </c:pt>
                <c:pt idx="2">
                  <c:v>252</c:v>
                </c:pt>
                <c:pt idx="3">
                  <c:v>18.600000000000001</c:v>
                </c:pt>
                <c:pt idx="4">
                  <c:v>4.3</c:v>
                </c:pt>
                <c:pt idx="5">
                  <c:v>10.4</c:v>
                </c:pt>
                <c:pt idx="6">
                  <c:v>7.6</c:v>
                </c:pt>
                <c:pt idx="7">
                  <c:v>2.1</c:v>
                </c:pt>
                <c:pt idx="8">
                  <c:v>19</c:v>
                </c:pt>
                <c:pt idx="9">
                  <c:v>0.7</c:v>
                </c:pt>
                <c:pt idx="10">
                  <c:v>1.1000000000000001</c:v>
                </c:pt>
                <c:pt idx="11">
                  <c:v>1.6</c:v>
                </c:pt>
                <c:pt idx="12">
                  <c:v>75</c:v>
                </c:pt>
                <c:pt idx="13">
                  <c:v>2.1</c:v>
                </c:pt>
                <c:pt idx="14">
                  <c:v>25.7</c:v>
                </c:pt>
                <c:pt idx="15">
                  <c:v>1</c:v>
                </c:pt>
                <c:pt idx="16">
                  <c:v>3.5</c:v>
                </c:pt>
                <c:pt idx="17">
                  <c:v>2.4</c:v>
                </c:pt>
                <c:pt idx="18">
                  <c:v>1.7</c:v>
                </c:pt>
                <c:pt idx="19">
                  <c:v>3.8</c:v>
                </c:pt>
                <c:pt idx="20">
                  <c:v>1.7</c:v>
                </c:pt>
                <c:pt idx="21">
                  <c:v>2.6</c:v>
                </c:pt>
                <c:pt idx="22">
                  <c:v>3.2</c:v>
                </c:pt>
                <c:pt idx="23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1292928"/>
        <c:axId val="52645824"/>
      </c:barChart>
      <c:catAx>
        <c:axId val="151292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645824"/>
        <c:crosses val="autoZero"/>
        <c:auto val="1"/>
        <c:lblAlgn val="ctr"/>
        <c:lblOffset val="100"/>
        <c:noMultiLvlLbl val="0"/>
      </c:catAx>
      <c:valAx>
        <c:axId val="52645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/>
                  <a:t>Total aflatoxins (ppb)</a:t>
                </a:r>
              </a:p>
            </c:rich>
          </c:tx>
          <c:layout>
            <c:manualLayout>
              <c:xMode val="edge"/>
              <c:yMode val="edge"/>
              <c:x val="1.1155936644657475E-2"/>
              <c:y val="0.1414322284493375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292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/>
              <a:t>Figure 2: Total </a:t>
            </a:r>
            <a:r>
              <a:rPr lang="en-US" sz="2000" b="1" dirty="0" err="1"/>
              <a:t>aflatoxins</a:t>
            </a:r>
            <a:r>
              <a:rPr lang="en-US" sz="2000" b="1" dirty="0"/>
              <a:t> levels in peanut samples from on-farm research trials</a:t>
            </a:r>
          </a:p>
        </c:rich>
      </c:tx>
      <c:layout>
        <c:manualLayout>
          <c:xMode val="edge"/>
          <c:yMode val="edge"/>
          <c:x val="0.10950854700854701"/>
          <c:y val="0.93000573723465285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2300372463048016E-2"/>
          <c:y val="9.0240289308713778E-2"/>
          <c:w val="0.89828094402995184"/>
          <c:h val="0.60545525294911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Sheet2!$I$6</c:f>
              <c:strCache>
                <c:ptCount val="1"/>
                <c:pt idx="0">
                  <c:v>Northern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Sheet2!$H$7:$H$16</c:f>
              <c:strCache>
                <c:ptCount val="10"/>
                <c:pt idx="0">
                  <c:v>ACC-ICGV-91278</c:v>
                </c:pt>
                <c:pt idx="1">
                  <c:v>ACC-ICGV-91279</c:v>
                </c:pt>
                <c:pt idx="2">
                  <c:v>ACC-ICGV-91284</c:v>
                </c:pt>
                <c:pt idx="3">
                  <c:v>ACC-ICGV-91315</c:v>
                </c:pt>
                <c:pt idx="4">
                  <c:v>ACC-ICGV-91317</c:v>
                </c:pt>
                <c:pt idx="5">
                  <c:v>ACC-ICGV-91324</c:v>
                </c:pt>
                <c:pt idx="6">
                  <c:v>ACC-ICGV-93305</c:v>
                </c:pt>
                <c:pt idx="7">
                  <c:v>ACC-ICGV-94379</c:v>
                </c:pt>
                <c:pt idx="8">
                  <c:v>Nkatie-SARI</c:v>
                </c:pt>
                <c:pt idx="9">
                  <c:v>Farmer variety</c:v>
                </c:pt>
              </c:strCache>
            </c:strRef>
          </c:cat>
          <c:val>
            <c:numRef>
              <c:f>Sheet2!$I$7:$I$16</c:f>
              <c:numCache>
                <c:formatCode>General</c:formatCode>
                <c:ptCount val="10"/>
                <c:pt idx="0">
                  <c:v>4.96</c:v>
                </c:pt>
                <c:pt idx="1">
                  <c:v>1.02</c:v>
                </c:pt>
                <c:pt idx="2">
                  <c:v>1.68</c:v>
                </c:pt>
                <c:pt idx="3">
                  <c:v>1.4</c:v>
                </c:pt>
                <c:pt idx="4">
                  <c:v>1.86</c:v>
                </c:pt>
                <c:pt idx="5">
                  <c:v>2.4</c:v>
                </c:pt>
                <c:pt idx="6">
                  <c:v>0.76</c:v>
                </c:pt>
                <c:pt idx="7">
                  <c:v>0.68</c:v>
                </c:pt>
                <c:pt idx="8">
                  <c:v>0.57999999999999996</c:v>
                </c:pt>
                <c:pt idx="9">
                  <c:v>4.04</c:v>
                </c:pt>
              </c:numCache>
            </c:numRef>
          </c:val>
        </c:ser>
        <c:ser>
          <c:idx val="1"/>
          <c:order val="1"/>
          <c:tx>
            <c:strRef>
              <c:f>Sheet2!$J$6</c:f>
              <c:strCache>
                <c:ptCount val="1"/>
                <c:pt idx="0">
                  <c:v>Upper East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Sheet2!$H$7:$H$16</c:f>
              <c:strCache>
                <c:ptCount val="10"/>
                <c:pt idx="0">
                  <c:v>ACC-ICGV-91278</c:v>
                </c:pt>
                <c:pt idx="1">
                  <c:v>ACC-ICGV-91279</c:v>
                </c:pt>
                <c:pt idx="2">
                  <c:v>ACC-ICGV-91284</c:v>
                </c:pt>
                <c:pt idx="3">
                  <c:v>ACC-ICGV-91315</c:v>
                </c:pt>
                <c:pt idx="4">
                  <c:v>ACC-ICGV-91317</c:v>
                </c:pt>
                <c:pt idx="5">
                  <c:v>ACC-ICGV-91324</c:v>
                </c:pt>
                <c:pt idx="6">
                  <c:v>ACC-ICGV-93305</c:v>
                </c:pt>
                <c:pt idx="7">
                  <c:v>ACC-ICGV-94379</c:v>
                </c:pt>
                <c:pt idx="8">
                  <c:v>Nkatie-SARI</c:v>
                </c:pt>
                <c:pt idx="9">
                  <c:v>Farmer variety</c:v>
                </c:pt>
              </c:strCache>
            </c:strRef>
          </c:cat>
          <c:val>
            <c:numRef>
              <c:f>Sheet2!$J$7:$J$16</c:f>
              <c:numCache>
                <c:formatCode>General</c:formatCode>
                <c:ptCount val="10"/>
                <c:pt idx="0">
                  <c:v>3</c:v>
                </c:pt>
                <c:pt idx="1">
                  <c:v>1.72</c:v>
                </c:pt>
                <c:pt idx="2">
                  <c:v>14.16</c:v>
                </c:pt>
                <c:pt idx="3">
                  <c:v>1.98</c:v>
                </c:pt>
                <c:pt idx="4">
                  <c:v>4.4000000000000004</c:v>
                </c:pt>
                <c:pt idx="5">
                  <c:v>0.14000000000000001</c:v>
                </c:pt>
                <c:pt idx="6">
                  <c:v>4.46</c:v>
                </c:pt>
                <c:pt idx="7">
                  <c:v>14.78</c:v>
                </c:pt>
                <c:pt idx="8">
                  <c:v>5.14</c:v>
                </c:pt>
                <c:pt idx="9">
                  <c:v>11.78</c:v>
                </c:pt>
              </c:numCache>
            </c:numRef>
          </c:val>
        </c:ser>
        <c:ser>
          <c:idx val="2"/>
          <c:order val="2"/>
          <c:tx>
            <c:strRef>
              <c:f>Sheet2!$K$6</c:f>
              <c:strCache>
                <c:ptCount val="1"/>
                <c:pt idx="0">
                  <c:v>Upper West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Sheet2!$H$7:$H$16</c:f>
              <c:strCache>
                <c:ptCount val="10"/>
                <c:pt idx="0">
                  <c:v>ACC-ICGV-91278</c:v>
                </c:pt>
                <c:pt idx="1">
                  <c:v>ACC-ICGV-91279</c:v>
                </c:pt>
                <c:pt idx="2">
                  <c:v>ACC-ICGV-91284</c:v>
                </c:pt>
                <c:pt idx="3">
                  <c:v>ACC-ICGV-91315</c:v>
                </c:pt>
                <c:pt idx="4">
                  <c:v>ACC-ICGV-91317</c:v>
                </c:pt>
                <c:pt idx="5">
                  <c:v>ACC-ICGV-91324</c:v>
                </c:pt>
                <c:pt idx="6">
                  <c:v>ACC-ICGV-93305</c:v>
                </c:pt>
                <c:pt idx="7">
                  <c:v>ACC-ICGV-94379</c:v>
                </c:pt>
                <c:pt idx="8">
                  <c:v>Nkatie-SARI</c:v>
                </c:pt>
                <c:pt idx="9">
                  <c:v>Farmer variety</c:v>
                </c:pt>
              </c:strCache>
            </c:strRef>
          </c:cat>
          <c:val>
            <c:numRef>
              <c:f>Sheet2!$K$7:$K$16</c:f>
              <c:numCache>
                <c:formatCode>General</c:formatCode>
                <c:ptCount val="10"/>
                <c:pt idx="0">
                  <c:v>1.04</c:v>
                </c:pt>
                <c:pt idx="1">
                  <c:v>4.28</c:v>
                </c:pt>
                <c:pt idx="2">
                  <c:v>1.31</c:v>
                </c:pt>
                <c:pt idx="3">
                  <c:v>1.79</c:v>
                </c:pt>
                <c:pt idx="4">
                  <c:v>2.48</c:v>
                </c:pt>
                <c:pt idx="5">
                  <c:v>0.87</c:v>
                </c:pt>
                <c:pt idx="6">
                  <c:v>1.38</c:v>
                </c:pt>
                <c:pt idx="7">
                  <c:v>2.62</c:v>
                </c:pt>
                <c:pt idx="8">
                  <c:v>1.91</c:v>
                </c:pt>
                <c:pt idx="9">
                  <c:v>1.98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0177280"/>
        <c:axId val="52685056"/>
      </c:barChart>
      <c:catAx>
        <c:axId val="230177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685056"/>
        <c:crosses val="autoZero"/>
        <c:auto val="1"/>
        <c:lblAlgn val="ctr"/>
        <c:lblOffset val="100"/>
        <c:noMultiLvlLbl val="0"/>
      </c:catAx>
      <c:valAx>
        <c:axId val="5268505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/>
                  <a:t>Total </a:t>
                </a:r>
                <a:r>
                  <a:rPr lang="en-US" sz="2000" b="1" dirty="0" err="1"/>
                  <a:t>Aflatoxins</a:t>
                </a:r>
                <a:r>
                  <a:rPr lang="en-US" sz="2000" b="1" dirty="0"/>
                  <a:t> (ppb)</a:t>
                </a:r>
              </a:p>
            </c:rich>
          </c:tx>
          <c:layout>
            <c:manualLayout>
              <c:xMode val="edge"/>
              <c:yMode val="edge"/>
              <c:x val="4.8090235653761347E-3"/>
              <c:y val="0.2467989589651111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0177280"/>
        <c:crosses val="autoZero"/>
        <c:crossBetween val="between"/>
        <c:majorUnit val="4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252485067487165"/>
          <c:y val="3.6622229450234411E-2"/>
          <c:w val="0.82357388768185846"/>
          <c:h val="0.114859724011033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64C-0757-4614-880B-9DF8FDAAF831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F4B0-4B74-40C4-A492-2D403B19C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6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64C-0757-4614-880B-9DF8FDAAF831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F4B0-4B74-40C4-A492-2D403B19C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86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64C-0757-4614-880B-9DF8FDAAF831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F4B0-4B74-40C4-A492-2D403B19C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053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64C-0757-4614-880B-9DF8FDAAF831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F4B0-4B74-40C4-A492-2D403B19C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299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64C-0757-4614-880B-9DF8FDAAF831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F4B0-4B74-40C4-A492-2D403B19C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855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64C-0757-4614-880B-9DF8FDAAF831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F4B0-4B74-40C4-A492-2D403B19C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647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64C-0757-4614-880B-9DF8FDAAF831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F4B0-4B74-40C4-A492-2D403B19C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26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64C-0757-4614-880B-9DF8FDAAF831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F4B0-4B74-40C4-A492-2D403B19C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392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64C-0757-4614-880B-9DF8FDAAF831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F4B0-4B74-40C4-A492-2D403B19C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02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64C-0757-4614-880B-9DF8FDAAF831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F4B0-4B74-40C4-A492-2D403B19C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061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964C-0757-4614-880B-9DF8FDAAF831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F4B0-4B74-40C4-A492-2D403B19C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253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4964C-0757-4614-880B-9DF8FDAAF831}" type="datetimeFigureOut">
              <a:rPr lang="en-GB" smtClean="0"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FF4B0-4B74-40C4-A492-2D403B19C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427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356" y="115910"/>
            <a:ext cx="11733207" cy="5138671"/>
          </a:xfrm>
        </p:spPr>
        <p:txBody>
          <a:bodyPr>
            <a:normAutofit fontScale="70000" lnSpcReduction="20000"/>
          </a:bodyPr>
          <a:lstStyle/>
          <a:p>
            <a:endParaRPr lang="en-IN" b="1" dirty="0" smtClean="0"/>
          </a:p>
          <a:p>
            <a:r>
              <a:rPr lang="en-IN" sz="3900" b="1" dirty="0" smtClean="0"/>
              <a:t>IITA-Africa RISING Project</a:t>
            </a:r>
          </a:p>
          <a:p>
            <a:endParaRPr lang="en-IN" b="1" dirty="0"/>
          </a:p>
          <a:p>
            <a:endParaRPr lang="en-IN" b="1" dirty="0" smtClean="0"/>
          </a:p>
          <a:p>
            <a:r>
              <a:rPr lang="en-IN" sz="4600" b="1" dirty="0" smtClean="0"/>
              <a:t>Towards </a:t>
            </a:r>
            <a:r>
              <a:rPr lang="en-IN" sz="4600" b="1" dirty="0"/>
              <a:t>a Peanut Value Chain for Income and Nutrition without </a:t>
            </a:r>
            <a:r>
              <a:rPr lang="en-IN" sz="4600" b="1" dirty="0" err="1"/>
              <a:t>Aflatoxins</a:t>
            </a:r>
            <a:r>
              <a:rPr lang="en-IN" sz="4600" b="1" dirty="0"/>
              <a:t> in </a:t>
            </a:r>
            <a:r>
              <a:rPr lang="en-IN" sz="4600" b="1" dirty="0" smtClean="0"/>
              <a:t>Ghana</a:t>
            </a:r>
          </a:p>
          <a:p>
            <a:endParaRPr lang="en-IN" sz="4000" b="1" dirty="0"/>
          </a:p>
          <a:p>
            <a:r>
              <a:rPr lang="en-GB" sz="4000" dirty="0"/>
              <a:t> </a:t>
            </a:r>
            <a:endParaRPr lang="en-GB" sz="4000" dirty="0" smtClean="0"/>
          </a:p>
          <a:p>
            <a:r>
              <a:rPr lang="en-GB" sz="4000" b="1" dirty="0" err="1" smtClean="0"/>
              <a:t>Issah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Sugri</a:t>
            </a:r>
            <a:r>
              <a:rPr lang="en-GB" sz="4000" b="1" dirty="0" smtClean="0"/>
              <a:t> </a:t>
            </a:r>
          </a:p>
          <a:p>
            <a:r>
              <a:rPr lang="en-GB" sz="4000" b="1" dirty="0" smtClean="0"/>
              <a:t>CSIR-SARI, Ghana</a:t>
            </a:r>
          </a:p>
          <a:p>
            <a:endParaRPr lang="en-GB" sz="4000" b="1" dirty="0"/>
          </a:p>
          <a:p>
            <a:r>
              <a:rPr lang="en-IN" sz="2100" dirty="0" err="1" smtClean="0"/>
              <a:t>Issah</a:t>
            </a:r>
            <a:r>
              <a:rPr lang="en-IN" sz="2100" dirty="0" smtClean="0"/>
              <a:t> </a:t>
            </a:r>
            <a:r>
              <a:rPr lang="en-IN" sz="2100" dirty="0" err="1" smtClean="0"/>
              <a:t>Sugri</a:t>
            </a:r>
            <a:r>
              <a:rPr lang="en-IN" sz="2100" dirty="0" smtClean="0"/>
              <a:t>, </a:t>
            </a:r>
            <a:r>
              <a:rPr lang="en-IN" sz="2100" dirty="0"/>
              <a:t>Moses </a:t>
            </a:r>
            <a:r>
              <a:rPr lang="en-IN" sz="2100" dirty="0" err="1" smtClean="0"/>
              <a:t>Osiru</a:t>
            </a:r>
            <a:r>
              <a:rPr lang="en-IN" sz="2100" dirty="0" smtClean="0"/>
              <a:t>, </a:t>
            </a:r>
            <a:r>
              <a:rPr lang="en-IN" sz="2100" dirty="0" err="1"/>
              <a:t>Asamoah</a:t>
            </a:r>
            <a:r>
              <a:rPr lang="en-IN" sz="2100" dirty="0"/>
              <a:t> </a:t>
            </a:r>
            <a:r>
              <a:rPr lang="en-IN" sz="2100" dirty="0" err="1" smtClean="0"/>
              <a:t>Larbi</a:t>
            </a:r>
            <a:r>
              <a:rPr lang="en-IN" sz="2100" dirty="0" smtClean="0"/>
              <a:t>, </a:t>
            </a:r>
            <a:r>
              <a:rPr lang="en-IN" sz="2100" dirty="0"/>
              <a:t>Stephen K. </a:t>
            </a:r>
            <a:r>
              <a:rPr lang="en-IN" sz="2100" dirty="0" err="1" smtClean="0"/>
              <a:t>Nutsugah</a:t>
            </a:r>
            <a:r>
              <a:rPr lang="en-IN" sz="2100" dirty="0" smtClean="0"/>
              <a:t>, </a:t>
            </a:r>
            <a:r>
              <a:rPr lang="en-IN" sz="2100" dirty="0"/>
              <a:t>Samuel S.J. </a:t>
            </a:r>
            <a:r>
              <a:rPr lang="en-IN" sz="2100" dirty="0" err="1" smtClean="0"/>
              <a:t>Buah</a:t>
            </a:r>
            <a:r>
              <a:rPr lang="en-IN" sz="2100" dirty="0" smtClean="0"/>
              <a:t>, </a:t>
            </a:r>
            <a:r>
              <a:rPr lang="en-IN" sz="2100" dirty="0" err="1"/>
              <a:t>Mumuni</a:t>
            </a:r>
            <a:r>
              <a:rPr lang="en-IN" sz="2100" dirty="0"/>
              <a:t> </a:t>
            </a:r>
            <a:r>
              <a:rPr lang="en-IN" sz="2100" dirty="0" err="1" smtClean="0"/>
              <a:t>Abudulai</a:t>
            </a:r>
            <a:r>
              <a:rPr lang="en-IN" sz="2100" dirty="0" smtClean="0"/>
              <a:t>, </a:t>
            </a:r>
            <a:r>
              <a:rPr lang="en-IN" sz="2100" dirty="0" err="1"/>
              <a:t>Yahaya</a:t>
            </a:r>
            <a:r>
              <a:rPr lang="en-IN" sz="2100" dirty="0"/>
              <a:t> </a:t>
            </a:r>
            <a:r>
              <a:rPr lang="en-IN" sz="2100" dirty="0" err="1" smtClean="0"/>
              <a:t>Asieku</a:t>
            </a:r>
            <a:r>
              <a:rPr lang="en-IN" sz="2100" dirty="0" smtClean="0"/>
              <a:t>, </a:t>
            </a:r>
            <a:r>
              <a:rPr lang="en-IN" sz="2100" dirty="0" err="1"/>
              <a:t>Mukhtar</a:t>
            </a:r>
            <a:r>
              <a:rPr lang="en-IN" sz="2100" dirty="0"/>
              <a:t> </a:t>
            </a:r>
            <a:r>
              <a:rPr lang="en-IN" sz="2100" dirty="0" err="1" smtClean="0"/>
              <a:t>Zakaria</a:t>
            </a:r>
            <a:r>
              <a:rPr lang="en-IN" sz="2100" dirty="0" smtClean="0"/>
              <a:t>, </a:t>
            </a:r>
            <a:r>
              <a:rPr lang="en-IN" sz="2100" dirty="0" err="1"/>
              <a:t>Salim</a:t>
            </a:r>
            <a:r>
              <a:rPr lang="en-IN" sz="2100" dirty="0"/>
              <a:t> </a:t>
            </a:r>
            <a:r>
              <a:rPr lang="en-IN" sz="2100" dirty="0" err="1" smtClean="0"/>
              <a:t>Lamini</a:t>
            </a:r>
            <a:endParaRPr lang="en-GB" sz="2100" dirty="0"/>
          </a:p>
          <a:p>
            <a:r>
              <a:rPr lang="en-IN" sz="2100" baseline="30000" dirty="0"/>
              <a:t> </a:t>
            </a:r>
            <a:endParaRPr lang="en-GB" sz="2100" dirty="0"/>
          </a:p>
          <a:p>
            <a:endParaRPr lang="en-GB" sz="4000" dirty="0"/>
          </a:p>
          <a:p>
            <a:endParaRPr lang="en-GB" sz="4000" dirty="0"/>
          </a:p>
        </p:txBody>
      </p:sp>
      <p:pic>
        <p:nvPicPr>
          <p:cNvPr id="4" name="Picture 3" descr="C:\Users\Osman Orlando\Desktop\DCIM\146___01\IMG_481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9150" y="-798490"/>
            <a:ext cx="2635876" cy="2125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356" y="0"/>
            <a:ext cx="1323340" cy="129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ounded Rectangle 1"/>
          <p:cNvSpPr/>
          <p:nvPr/>
        </p:nvSpPr>
        <p:spPr>
          <a:xfrm>
            <a:off x="489396" y="5254581"/>
            <a:ext cx="10676586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 Presented at the Africa </a:t>
            </a:r>
            <a:r>
              <a:rPr lang="en-US" b="1" dirty="0"/>
              <a:t>RISING West Africa </a:t>
            </a:r>
            <a:r>
              <a:rPr lang="en-US" b="1" dirty="0" smtClean="0"/>
              <a:t>Project </a:t>
            </a:r>
            <a:r>
              <a:rPr lang="en-US" b="1" dirty="0"/>
              <a:t>Phase 1 </a:t>
            </a:r>
            <a:r>
              <a:rPr lang="en-US" b="1" dirty="0" smtClean="0"/>
              <a:t>Legacy, </a:t>
            </a:r>
            <a:r>
              <a:rPr lang="en-US" b="1" dirty="0"/>
              <a:t>12-13 December 2016</a:t>
            </a:r>
            <a:r>
              <a:rPr lang="en-US" b="1" dirty="0" smtClean="0"/>
              <a:t>, </a:t>
            </a:r>
            <a:r>
              <a:rPr lang="en-US" b="1" dirty="0" err="1"/>
              <a:t>Azilla</a:t>
            </a:r>
            <a:r>
              <a:rPr lang="en-US" b="1" dirty="0"/>
              <a:t> Salam Hotel, Bamako, Mali</a:t>
            </a:r>
            <a:r>
              <a:rPr lang="en-US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6221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457261" cy="336138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324" y="2975020"/>
            <a:ext cx="6493816" cy="3652772"/>
          </a:xfrm>
          <a:prstGeom prst="rect">
            <a:avLst/>
          </a:prstGeom>
        </p:spPr>
      </p:pic>
      <p:pic>
        <p:nvPicPr>
          <p:cNvPr id="6" name="Picture 5" descr="C:\Users\Osman Orlando\Desktop\DCIM\146___01\IMG_48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75020"/>
            <a:ext cx="5441324" cy="36527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6457262" y="721217"/>
            <a:ext cx="5441324" cy="26401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b="1" dirty="0" smtClean="0"/>
              <a:t>Seed, Yield, Rosette and </a:t>
            </a:r>
            <a:r>
              <a:rPr lang="en-GB" sz="3600" b="1" dirty="0" err="1" smtClean="0"/>
              <a:t>Aflatoxins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49369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9650692"/>
              </p:ext>
            </p:extLst>
          </p:nvPr>
        </p:nvGraphicFramePr>
        <p:xfrm>
          <a:off x="425004" y="1311069"/>
          <a:ext cx="11140223" cy="5132048"/>
        </p:xfrm>
        <a:graphic>
          <a:graphicData uri="http://schemas.openxmlformats.org/drawingml/2006/table">
            <a:tbl>
              <a:tblPr firstRow="1" firstCol="1" bandRow="1"/>
              <a:tblGrid>
                <a:gridCol w="2142352"/>
                <a:gridCol w="1285410"/>
                <a:gridCol w="1285410"/>
                <a:gridCol w="1285410"/>
                <a:gridCol w="1392529"/>
                <a:gridCol w="1285410"/>
                <a:gridCol w="1178292"/>
                <a:gridCol w="1285410"/>
              </a:tblGrid>
              <a:tr h="773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Treatment 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Plant population /ha (000)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Day to 50% flowering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Plant Height at 90 DAP (cm)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Canopy spread at 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 DAP (cm</a:t>
                      </a:r>
                      <a:r>
                        <a:rPr lang="en-US" sz="1400" b="1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Rosette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Score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Haulm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Yield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(t/ha)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 Yield (t/ha)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52">
                <a:tc grid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 (A)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257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Northern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Upper-East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Upper-West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S.E.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61.4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31.3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21.8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12.8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29.4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29.4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30.9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10.1</a:t>
                      </a:r>
                      <a:endParaRPr lang="en-GB" sz="1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14.5</a:t>
                      </a:r>
                      <a:endParaRPr lang="en-GB" sz="1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29.6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26.0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23.2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0.63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8.4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8.7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12.4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1.25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0.424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0.668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0.269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0.260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0.436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0.419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0.163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52">
                <a:tc grid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Genotype (B)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1268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ACC-ICGV-91278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ACC-ICGV-91279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ACC-ICGV-91284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ACC-ICGV-91315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ACC-ICGV-91317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ACC-ICGV-91324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ACC-ICGV-93305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ACC-ICGV-94379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14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Nkatie</a:t>
                      </a:r>
                      <a:r>
                        <a:rPr lang="en-IN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-SARI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Farmer variety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S.E.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45.0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36.8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38.7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42.6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39.8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38.5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40.6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37.8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26.8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35.1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76.0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28.3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28.8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29.2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29.1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28.3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29.1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29.1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29.6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37.3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29.6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13.1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12.9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12.4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12.1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12.1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12.8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11.7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13.4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26.2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28.2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26.0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24.3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27.5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28.3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25.8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25.4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24.2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26.5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1.15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8.2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7.4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6.2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10.5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8.5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12.1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15.7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11.1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2.27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0.465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0.463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0.522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0.450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0.384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0.415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0.425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0.440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0.567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0.407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0.026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0.358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0.288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0.368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0.437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0.336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0.310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0.266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0.341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0.335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0.357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0.047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AxB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CV (%)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15.1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3.9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13.2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56.6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25.0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34.2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59728" y="-2819"/>
            <a:ext cx="671977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Table 3: Some yield component performance of 10 peanut genotypes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9035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284407"/>
              </p:ext>
            </p:extLst>
          </p:nvPr>
        </p:nvGraphicFramePr>
        <p:xfrm>
          <a:off x="656822" y="1548484"/>
          <a:ext cx="11011439" cy="3770771"/>
        </p:xfrm>
        <a:graphic>
          <a:graphicData uri="http://schemas.openxmlformats.org/drawingml/2006/table">
            <a:tbl>
              <a:tblPr firstRow="1" firstCol="1" bandRow="1"/>
              <a:tblGrid>
                <a:gridCol w="2884354"/>
                <a:gridCol w="2087108"/>
                <a:gridCol w="2087108"/>
                <a:gridCol w="1919507"/>
                <a:gridCol w="2033362"/>
              </a:tblGrid>
              <a:tr h="55153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Genotypes 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Safe limit </a:t>
                      </a: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 to: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685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0 - 4.0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ppb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4.1-15.0 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ppb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15.1-20.0 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ppb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&gt;20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ppb</a:t>
                      </a:r>
                      <a:endParaRPr lang="en-GB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45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Overall (%)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Cumulative (%)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81.3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81.3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14.7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2.7%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48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98.7</a:t>
                      </a:r>
                      <a:endParaRPr lang="en-GB" sz="48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GB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5605" y="357537"/>
            <a:ext cx="783263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4: Prevalence of total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aflatoxins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(ppb) in peanut samples from on-farm research trials</a:t>
            </a: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57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2739738"/>
              </p:ext>
            </p:extLst>
          </p:nvPr>
        </p:nvGraphicFramePr>
        <p:xfrm>
          <a:off x="412124" y="212651"/>
          <a:ext cx="11191741" cy="6239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659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530601" y="2075810"/>
            <a:ext cx="2812267" cy="2799298"/>
          </a:xfrm>
          <a:prstGeom prst="ellipse">
            <a:avLst/>
          </a:prstGeom>
          <a:ln w="285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3200" b="1" dirty="0" smtClean="0">
                <a:latin typeface="Gabriola" panose="04040605051002020D02" pitchFamily="82" charset="0"/>
              </a:rPr>
              <a:t>Smallholder Peanut Actors</a:t>
            </a:r>
            <a:endParaRPr lang="en-US" sz="3200" b="1" dirty="0">
              <a:latin typeface="Gabriola" panose="04040605051002020D02" pitchFamily="82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39890" y="1321532"/>
            <a:ext cx="2614307" cy="4258385"/>
          </a:xfrm>
          <a:prstGeom prst="roundRect">
            <a:avLst/>
          </a:prstGeom>
          <a:ln w="285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7483192" y="1382357"/>
            <a:ext cx="2543168" cy="91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Gabriola" panose="04040605051002020D02" pitchFamily="82" charset="0"/>
              </a:rPr>
              <a:t>Research </a:t>
            </a:r>
            <a:endParaRPr lang="en-US" sz="2400" b="1" dirty="0">
              <a:latin typeface="Gabriola" panose="04040605051002020D02" pitchFamily="8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461711" y="2423562"/>
            <a:ext cx="2570661" cy="91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Gabriola" panose="04040605051002020D02" pitchFamily="82" charset="0"/>
              </a:rPr>
              <a:t>Agricultural extension services  </a:t>
            </a:r>
            <a:endParaRPr lang="en-US" sz="2400" b="1" dirty="0">
              <a:latin typeface="Gabriola" panose="04040605051002020D02" pitchFamily="8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462291" y="4542683"/>
            <a:ext cx="2569499" cy="98101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Gabriola" panose="04040605051002020D02" pitchFamily="82" charset="0"/>
              </a:rPr>
              <a:t>Enabling policy and environment </a:t>
            </a:r>
            <a:endParaRPr lang="en-US" sz="2400" b="1" dirty="0">
              <a:latin typeface="Gabriola" panose="04040605051002020D02" pitchFamily="8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4456" y="582422"/>
            <a:ext cx="2407159" cy="5416077"/>
          </a:xfrm>
          <a:prstGeom prst="roundRect">
            <a:avLst/>
          </a:prstGeom>
          <a:ln w="285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161809" y="2024567"/>
            <a:ext cx="1250534" cy="812626"/>
          </a:xfrm>
          <a:prstGeom prst="straightConnector1">
            <a:avLst/>
          </a:prstGeom>
          <a:ln>
            <a:prstDash val="sysDot"/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161809" y="3639484"/>
            <a:ext cx="1225192" cy="493432"/>
          </a:xfrm>
          <a:prstGeom prst="straightConnector1">
            <a:avLst/>
          </a:prstGeom>
          <a:ln>
            <a:prstDash val="sysDot"/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6113506" y="4233176"/>
            <a:ext cx="1298837" cy="619015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Left Arrow 23"/>
          <p:cNvSpPr/>
          <p:nvPr/>
        </p:nvSpPr>
        <p:spPr>
          <a:xfrm>
            <a:off x="6899564" y="5490659"/>
            <a:ext cx="3143987" cy="962616"/>
          </a:xfrm>
          <a:prstGeom prst="leftArrow">
            <a:avLst/>
          </a:prstGeom>
          <a:ln w="28575">
            <a:prstDash val="sys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Gabriola" panose="04040605051002020D02" pitchFamily="82" charset="0"/>
              </a:rPr>
              <a:t>Strong direct link</a:t>
            </a:r>
            <a:endParaRPr lang="en-US" sz="2400" b="1" dirty="0">
              <a:latin typeface="Gabriola" panose="04040605051002020D02" pitchFamily="82" charset="0"/>
            </a:endParaRPr>
          </a:p>
        </p:txBody>
      </p:sp>
      <p:sp>
        <p:nvSpPr>
          <p:cNvPr id="25" name="Left Arrow 24"/>
          <p:cNvSpPr/>
          <p:nvPr/>
        </p:nvSpPr>
        <p:spPr>
          <a:xfrm>
            <a:off x="6864934" y="425031"/>
            <a:ext cx="3178617" cy="929052"/>
          </a:xfrm>
          <a:prstGeom prst="leftArrow">
            <a:avLst/>
          </a:prstGeom>
          <a:ln w="28575">
            <a:prstDash val="sys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Gabriola" panose="04040605051002020D02" pitchFamily="82" charset="0"/>
              </a:rPr>
              <a:t>Stronger indirect link</a:t>
            </a:r>
            <a:endParaRPr lang="en-US" sz="2400" b="1" dirty="0">
              <a:latin typeface="Gabriola" panose="04040605051002020D02" pitchFamily="82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784666" y="90950"/>
            <a:ext cx="4035816" cy="1984860"/>
          </a:xfrm>
          <a:prstGeom prst="roundRect">
            <a:avLst/>
          </a:prstGeom>
          <a:ln w="19050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solidFill>
                  <a:srgbClr val="FF0000"/>
                </a:solidFill>
                <a:latin typeface="Gabriola" panose="04040605051002020D02" pitchFamily="82" charset="0"/>
              </a:rPr>
              <a:t>Support Service Providers</a:t>
            </a:r>
          </a:p>
          <a:p>
            <a:pPr algn="just"/>
            <a:r>
              <a:rPr lang="en-US" sz="2200" b="1" dirty="0" smtClean="0">
                <a:latin typeface="Gabriola" panose="04040605051002020D02" pitchFamily="82" charset="0"/>
              </a:rPr>
              <a:t>(Markets, input suppliers,  micro-finance institutions/ banks,  land tenure, processing companies, machinery/ implement companies,  seed companies, input suppliers etc.)</a:t>
            </a:r>
            <a:endParaRPr lang="en-US" sz="2200" b="1" dirty="0">
              <a:latin typeface="Gabriola" panose="04040605051002020D02" pitchFamily="82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867891" y="4852191"/>
            <a:ext cx="3952591" cy="1932712"/>
          </a:xfrm>
          <a:prstGeom prst="roundRect">
            <a:avLst/>
          </a:prstGeom>
          <a:ln w="19050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solidFill>
                  <a:srgbClr val="FF0000"/>
                </a:solidFill>
                <a:latin typeface="Gabriola" panose="04040605051002020D02" pitchFamily="82" charset="0"/>
              </a:rPr>
              <a:t>Technical Services</a:t>
            </a:r>
          </a:p>
          <a:p>
            <a:pPr algn="ctr"/>
            <a:r>
              <a:rPr lang="en-US" sz="2200" b="1" dirty="0" smtClean="0">
                <a:latin typeface="Gabriola" panose="04040605051002020D02" pitchFamily="82" charset="0"/>
              </a:rPr>
              <a:t>(Agronomy, pest management, improved varieties, storage methods, processing techniques, product development, food safety education,  market information etc.)</a:t>
            </a:r>
            <a:endParaRPr lang="en-US" sz="2200" b="1" dirty="0">
              <a:latin typeface="Gabriola" panose="04040605051002020D02" pitchFamily="82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80295" y="2195411"/>
            <a:ext cx="2423991" cy="71646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Gabriola" panose="04040605051002020D02" pitchFamily="82" charset="0"/>
              </a:rPr>
              <a:t>Production operations </a:t>
            </a:r>
            <a:endParaRPr lang="en-US" sz="2400" b="1" dirty="0">
              <a:latin typeface="Gabriola" panose="04040605051002020D02" pitchFamily="82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94735" y="4204646"/>
            <a:ext cx="2406185" cy="78855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Gabriola" panose="04040605051002020D02" pitchFamily="82" charset="0"/>
              </a:rPr>
              <a:t>Marketing operations </a:t>
            </a:r>
            <a:endParaRPr lang="en-US" sz="2400" b="1" dirty="0">
              <a:latin typeface="Gabriola" panose="04040605051002020D02" pitchFamily="82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80295" y="5209275"/>
            <a:ext cx="2407158" cy="69618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Gabriola" panose="04040605051002020D02" pitchFamily="82" charset="0"/>
              </a:rPr>
              <a:t>Utilization</a:t>
            </a:r>
            <a:r>
              <a:rPr lang="en-US" sz="2400" dirty="0" smtClean="0">
                <a:latin typeface="Gabriola" panose="04040605051002020D02" pitchFamily="82" charset="0"/>
              </a:rPr>
              <a:t> </a:t>
            </a:r>
            <a:endParaRPr lang="en-US" sz="2400" dirty="0">
              <a:latin typeface="Gabriola" panose="04040605051002020D02" pitchFamily="82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87671" y="3146726"/>
            <a:ext cx="2405969" cy="78855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Gabriola" panose="04040605051002020D02" pitchFamily="82" charset="0"/>
              </a:rPr>
              <a:t>Postharvest/</a:t>
            </a:r>
          </a:p>
          <a:p>
            <a:pPr algn="ctr"/>
            <a:r>
              <a:rPr lang="en-US" sz="2400" b="1" dirty="0" smtClean="0">
                <a:latin typeface="Gabriola" panose="04040605051002020D02" pitchFamily="82" charset="0"/>
              </a:rPr>
              <a:t>Processing  </a:t>
            </a:r>
            <a:endParaRPr lang="en-US" sz="2400" b="1" dirty="0">
              <a:latin typeface="Gabriola" panose="04040605051002020D02" pitchFamily="82" charset="0"/>
            </a:endParaRPr>
          </a:p>
        </p:txBody>
      </p:sp>
      <p:sp>
        <p:nvSpPr>
          <p:cNvPr id="44" name="Left Arrow 43"/>
          <p:cNvSpPr/>
          <p:nvPr/>
        </p:nvSpPr>
        <p:spPr>
          <a:xfrm rot="20040443">
            <a:off x="1978750" y="186753"/>
            <a:ext cx="714222" cy="341930"/>
          </a:xfrm>
          <a:prstGeom prst="leftArrow">
            <a:avLst/>
          </a:prstGeom>
          <a:ln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eft Arrow 44"/>
          <p:cNvSpPr/>
          <p:nvPr/>
        </p:nvSpPr>
        <p:spPr>
          <a:xfrm rot="1762088">
            <a:off x="1626521" y="6233208"/>
            <a:ext cx="1051930" cy="361595"/>
          </a:xfrm>
          <a:prstGeom prst="leftArrow">
            <a:avLst/>
          </a:prstGeom>
          <a:ln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Left-Right Arrow 46"/>
          <p:cNvSpPr/>
          <p:nvPr/>
        </p:nvSpPr>
        <p:spPr>
          <a:xfrm>
            <a:off x="6342868" y="3242635"/>
            <a:ext cx="1044133" cy="318849"/>
          </a:xfrm>
          <a:prstGeom prst="leftRightArrow">
            <a:avLst/>
          </a:prstGeom>
          <a:ln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75151" y="1321532"/>
            <a:ext cx="2429504" cy="73268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Gabriola" panose="04040605051002020D02" pitchFamily="82" charset="0"/>
              </a:rPr>
              <a:t>Seed systems and access </a:t>
            </a:r>
            <a:endParaRPr lang="en-US" sz="2400" b="1" dirty="0">
              <a:latin typeface="Gabriola" panose="04040605051002020D02" pitchFamily="82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08056" y="582422"/>
            <a:ext cx="1934711" cy="76977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latin typeface="Gabriola" panose="04040605051002020D02" pitchFamily="82" charset="0"/>
              </a:rPr>
              <a:t>Production Chain </a:t>
            </a:r>
            <a:endParaRPr lang="en-US" sz="2600" b="1" dirty="0">
              <a:latin typeface="Gabriola" panose="04040605051002020D02" pitchFamily="82" charset="0"/>
            </a:endParaRPr>
          </a:p>
        </p:txBody>
      </p:sp>
      <p:sp>
        <p:nvSpPr>
          <p:cNvPr id="34" name="Left-Right Arrow 33"/>
          <p:cNvSpPr/>
          <p:nvPr/>
        </p:nvSpPr>
        <p:spPr>
          <a:xfrm>
            <a:off x="2504286" y="3187568"/>
            <a:ext cx="1026315" cy="318849"/>
          </a:xfrm>
          <a:prstGeom prst="leftRightArrow">
            <a:avLst/>
          </a:prstGeom>
          <a:ln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7467725" y="3464768"/>
            <a:ext cx="2558635" cy="98101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Gabriola" panose="04040605051002020D02" pitchFamily="82" charset="0"/>
              </a:rPr>
              <a:t>Private Sector</a:t>
            </a:r>
            <a:endParaRPr lang="en-US" sz="24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34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217" y="0"/>
            <a:ext cx="11577712" cy="1167617"/>
          </a:xfrm>
        </p:spPr>
        <p:txBody>
          <a:bodyPr/>
          <a:lstStyle/>
          <a:p>
            <a:pPr algn="ctr"/>
            <a:r>
              <a:rPr lang="en-GB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Conclusion </a:t>
            </a:r>
            <a:endParaRPr lang="en-GB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217" y="914401"/>
            <a:ext cx="11774659" cy="58099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 algn="just">
              <a:buNone/>
            </a:pPr>
            <a:r>
              <a:rPr lang="en-GB" b="1" dirty="0" smtClean="0"/>
              <a:t>At 20 </a:t>
            </a:r>
            <a:r>
              <a:rPr lang="en-GB" b="1" dirty="0"/>
              <a:t>ppm permissible level, </a:t>
            </a:r>
            <a:r>
              <a:rPr lang="en-GB" b="1" dirty="0" smtClean="0"/>
              <a:t>93% </a:t>
            </a:r>
            <a:r>
              <a:rPr lang="en-GB" b="1" dirty="0"/>
              <a:t>of </a:t>
            </a:r>
            <a:r>
              <a:rPr lang="en-GB" b="1" dirty="0" smtClean="0"/>
              <a:t>farmer </a:t>
            </a:r>
            <a:r>
              <a:rPr lang="en-GB" b="1" dirty="0"/>
              <a:t>stored peanuts and </a:t>
            </a:r>
            <a:r>
              <a:rPr lang="en-GB" b="1" dirty="0" smtClean="0"/>
              <a:t>99% </a:t>
            </a:r>
            <a:r>
              <a:rPr lang="en-GB" b="1" dirty="0"/>
              <a:t>of samples from </a:t>
            </a:r>
            <a:r>
              <a:rPr lang="en-GB" b="1" dirty="0" smtClean="0"/>
              <a:t>on-farm </a:t>
            </a:r>
            <a:r>
              <a:rPr lang="en-GB" b="1" dirty="0"/>
              <a:t>experiments were classified as safe for human use </a:t>
            </a:r>
            <a:r>
              <a:rPr lang="en-GB" b="1" dirty="0" smtClean="0"/>
              <a:t>at 4-8 </a:t>
            </a:r>
            <a:r>
              <a:rPr lang="en-GB" b="1" dirty="0"/>
              <a:t>weeks after </a:t>
            </a:r>
            <a:r>
              <a:rPr lang="en-GB" b="1" dirty="0" smtClean="0"/>
              <a:t>harvest. </a:t>
            </a:r>
          </a:p>
          <a:p>
            <a:pPr marL="0" indent="0" algn="just">
              <a:buNone/>
            </a:pPr>
            <a:endParaRPr lang="en-GB" b="1" dirty="0" smtClean="0"/>
          </a:p>
          <a:p>
            <a:pPr marL="0" indent="0" algn="just">
              <a:buNone/>
            </a:pPr>
            <a:r>
              <a:rPr lang="en-GB" b="1" dirty="0" smtClean="0"/>
              <a:t>Substantial and sustainable reduction of </a:t>
            </a:r>
            <a:r>
              <a:rPr lang="en-GB" b="1" dirty="0" err="1" smtClean="0"/>
              <a:t>Aflatoxins</a:t>
            </a:r>
            <a:r>
              <a:rPr lang="en-GB" b="1" dirty="0" smtClean="0"/>
              <a:t> is possible through greater collaboration. </a:t>
            </a:r>
          </a:p>
          <a:p>
            <a:pPr marL="0" indent="0" algn="just">
              <a:buNone/>
            </a:pPr>
            <a:endParaRPr lang="en-GB" b="1" dirty="0"/>
          </a:p>
          <a:p>
            <a:pPr marL="0" indent="0" algn="just">
              <a:buNone/>
            </a:pPr>
            <a:r>
              <a:rPr lang="en-GB" b="1" dirty="0" smtClean="0"/>
              <a:t>GAP within the remit of smallholder actors should be prioritised.</a:t>
            </a:r>
          </a:p>
          <a:p>
            <a:pPr marL="0" indent="0" algn="just">
              <a:buNone/>
            </a:pPr>
            <a:endParaRPr lang="en-GB" b="1" dirty="0"/>
          </a:p>
          <a:p>
            <a:pPr marL="0" indent="0" algn="just">
              <a:buNone/>
            </a:pPr>
            <a:r>
              <a:rPr lang="en-GB" b="1" dirty="0" smtClean="0"/>
              <a:t>Alongside public awareness, training of all actors, </a:t>
            </a:r>
            <a:r>
              <a:rPr lang="en-GB" b="1" smtClean="0"/>
              <a:t>improved seed.</a:t>
            </a:r>
            <a:endParaRPr lang="en-GB" b="1" dirty="0" smtClean="0"/>
          </a:p>
          <a:p>
            <a:pPr marL="0" indent="0" algn="just">
              <a:buNone/>
            </a:pPr>
            <a:endParaRPr lang="en-GB" dirty="0"/>
          </a:p>
          <a:p>
            <a:pPr marL="0" indent="0" algn="just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68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6600" dirty="0"/>
          </a:p>
          <a:p>
            <a:pPr marL="0" indent="0">
              <a:buNone/>
            </a:pPr>
            <a:r>
              <a:rPr lang="en-GB" sz="6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      Thanks A Lot</a:t>
            </a:r>
            <a:endParaRPr lang="en-GB" sz="66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2917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760" y="184822"/>
            <a:ext cx="10954555" cy="832610"/>
          </a:xfrm>
        </p:spPr>
        <p:txBody>
          <a:bodyPr/>
          <a:lstStyle/>
          <a:p>
            <a:pPr algn="ctr"/>
            <a:r>
              <a:rPr lang="en-GB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Introduction</a:t>
            </a: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910" y="1223493"/>
            <a:ext cx="11861441" cy="5422006"/>
          </a:xfrm>
        </p:spPr>
        <p:txBody>
          <a:bodyPr>
            <a:normAutofit fontScale="92500" lnSpcReduction="20000"/>
          </a:bodyPr>
          <a:lstStyle/>
          <a:p>
            <a:r>
              <a:rPr lang="en-US" sz="3000" b="1" dirty="0"/>
              <a:t>Close to 90% of farm families </a:t>
            </a:r>
            <a:r>
              <a:rPr lang="en-US" sz="3000" b="1" dirty="0" smtClean="0"/>
              <a:t>consider </a:t>
            </a:r>
            <a:r>
              <a:rPr lang="en-US" sz="3000" b="1" dirty="0"/>
              <a:t>peanut as the most important grain legume. </a:t>
            </a:r>
            <a:endParaRPr lang="en-US" sz="3000" b="1" dirty="0" smtClean="0"/>
          </a:p>
          <a:p>
            <a:pPr marL="0" indent="0">
              <a:buNone/>
            </a:pPr>
            <a:endParaRPr lang="en-US" sz="3000" b="1" dirty="0" smtClean="0"/>
          </a:p>
          <a:p>
            <a:r>
              <a:rPr lang="en-US" sz="3000" b="1" dirty="0"/>
              <a:t>National per capita peanut consumption in Ghana is estimated at 0.61 kg/week. About 80% of Ghanaians consume peanut or peanut products at least once a week, and 32% at least three times a </a:t>
            </a:r>
            <a:r>
              <a:rPr lang="en-US" sz="3000" b="1" dirty="0" smtClean="0"/>
              <a:t>week </a:t>
            </a:r>
            <a:r>
              <a:rPr lang="en-US" sz="2200" b="1" dirty="0" smtClean="0"/>
              <a:t>(</a:t>
            </a:r>
            <a:r>
              <a:rPr lang="en-US" sz="2200" b="1" dirty="0"/>
              <a:t>Jolly </a:t>
            </a:r>
            <a:r>
              <a:rPr lang="en-US" sz="2200" b="1" i="1" dirty="0"/>
              <a:t>et </a:t>
            </a:r>
            <a:r>
              <a:rPr lang="en-US" sz="2200" b="1" i="1" dirty="0" smtClean="0"/>
              <a:t>al</a:t>
            </a:r>
            <a:r>
              <a:rPr lang="en-US" sz="2200" b="1" dirty="0" smtClean="0"/>
              <a:t>.,2008).</a:t>
            </a:r>
          </a:p>
          <a:p>
            <a:endParaRPr lang="en-US" sz="3000" b="1" dirty="0" smtClean="0"/>
          </a:p>
          <a:p>
            <a:r>
              <a:rPr lang="en-US" sz="3000" b="1" dirty="0" smtClean="0"/>
              <a:t>However</a:t>
            </a:r>
            <a:r>
              <a:rPr lang="en-US" sz="3000" b="1" dirty="0"/>
              <a:t>, </a:t>
            </a:r>
            <a:r>
              <a:rPr lang="en-US" sz="3000" b="1" dirty="0" err="1"/>
              <a:t>aflatoxins</a:t>
            </a:r>
            <a:r>
              <a:rPr lang="en-US" sz="3000" b="1" dirty="0"/>
              <a:t> contamination remains a major challenge among interventions targeted at upgrading the peanut value </a:t>
            </a:r>
            <a:r>
              <a:rPr lang="en-US" sz="3000" b="1" dirty="0" smtClean="0"/>
              <a:t>chain </a:t>
            </a:r>
            <a:r>
              <a:rPr lang="en-US" sz="2200" b="1" dirty="0" smtClean="0"/>
              <a:t>(</a:t>
            </a:r>
            <a:r>
              <a:rPr lang="en-US" sz="2200" b="1" dirty="0" err="1" smtClean="0"/>
              <a:t>Awuah</a:t>
            </a:r>
            <a:r>
              <a:rPr lang="en-US" sz="2200" b="1" dirty="0" smtClean="0"/>
              <a:t>, 2000, Jolly et al., 2009).</a:t>
            </a:r>
          </a:p>
          <a:p>
            <a:pPr marL="0" indent="0">
              <a:buNone/>
            </a:pPr>
            <a:endParaRPr lang="en-US" sz="3000" b="1" dirty="0" smtClean="0"/>
          </a:p>
          <a:p>
            <a:r>
              <a:rPr lang="en-US" sz="3000" b="1" dirty="0" smtClean="0">
                <a:solidFill>
                  <a:srgbClr val="FF0000"/>
                </a:solidFill>
              </a:rPr>
              <a:t>Food safety Concern: </a:t>
            </a:r>
            <a:r>
              <a:rPr lang="en-US" sz="3000" b="1" dirty="0"/>
              <a:t>Over 60% of local Ghanaian food cuisines are prepared from maize and/or peanut based products, both are high susceptible to </a:t>
            </a:r>
            <a:r>
              <a:rPr lang="en-US" sz="3000" b="1" dirty="0" err="1"/>
              <a:t>aflatoxins</a:t>
            </a:r>
            <a:r>
              <a:rPr lang="en-US" sz="3000" b="1" dirty="0"/>
              <a:t>. </a:t>
            </a:r>
            <a:endParaRPr lang="en-US" sz="3000" b="1" dirty="0" smtClean="0"/>
          </a:p>
          <a:p>
            <a:endParaRPr lang="en-US" b="1" dirty="0"/>
          </a:p>
          <a:p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83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Osman Orlando\Desktop\DCIM\146___01\IMG_481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6107" y="135641"/>
            <a:ext cx="5185893" cy="3611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Osman Orlando\AppData\Local\Microsoft\Windows\INetCache\Content.Word\IMG_466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01" y="32610"/>
            <a:ext cx="5344732" cy="4456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IMG_020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6107" y="3644265"/>
            <a:ext cx="5185893" cy="321373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" name="Oval 1"/>
          <p:cNvSpPr/>
          <p:nvPr/>
        </p:nvSpPr>
        <p:spPr>
          <a:xfrm>
            <a:off x="0" y="4098922"/>
            <a:ext cx="7186411" cy="3087489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b="1" dirty="0" smtClean="0"/>
              <a:t>PVC employs a myriad of actors from production to processing and consumption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55060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837" y="171942"/>
            <a:ext cx="10515600" cy="897005"/>
          </a:xfrm>
        </p:spPr>
        <p:txBody>
          <a:bodyPr/>
          <a:lstStyle/>
          <a:p>
            <a:pPr algn="ctr"/>
            <a:r>
              <a:rPr lang="en-GB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Study objectives</a:t>
            </a: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820" y="1068948"/>
            <a:ext cx="11681138" cy="547352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sz="3200" b="1" dirty="0" smtClean="0"/>
              <a:t>Evaluates how the </a:t>
            </a:r>
            <a:r>
              <a:rPr lang="en-GB" sz="3200" b="1" dirty="0"/>
              <a:t>current handling </a:t>
            </a:r>
            <a:r>
              <a:rPr lang="en-GB" sz="3200" b="1" dirty="0" smtClean="0"/>
              <a:t>operations </a:t>
            </a:r>
            <a:r>
              <a:rPr lang="en-GB" sz="3200" b="1" dirty="0"/>
              <a:t>influence </a:t>
            </a:r>
            <a:endParaRPr lang="en-GB" sz="3200" b="1" dirty="0" smtClean="0"/>
          </a:p>
          <a:p>
            <a:pPr marL="0" indent="0">
              <a:buNone/>
            </a:pPr>
            <a:r>
              <a:rPr lang="en-GB" sz="3200" b="1" dirty="0" smtClean="0"/>
              <a:t>      postharvest quality, losses and </a:t>
            </a:r>
            <a:r>
              <a:rPr lang="en-GB" sz="3200" b="1" dirty="0" err="1" smtClean="0"/>
              <a:t>aflatoxin</a:t>
            </a:r>
            <a:r>
              <a:rPr lang="en-GB" sz="3200" b="1" dirty="0" smtClean="0"/>
              <a:t> levels</a:t>
            </a:r>
            <a:r>
              <a:rPr lang="en-IN" sz="3200" b="1" dirty="0" smtClean="0"/>
              <a:t> </a:t>
            </a:r>
          </a:p>
          <a:p>
            <a:pPr marL="0" indent="0">
              <a:buNone/>
            </a:pPr>
            <a:endParaRPr lang="en-IN" sz="3200" b="1" dirty="0"/>
          </a:p>
          <a:p>
            <a:pPr marL="0" indent="0">
              <a:buNone/>
            </a:pPr>
            <a:r>
              <a:rPr lang="en-IN" sz="3200" b="1" dirty="0" smtClean="0"/>
              <a:t>2. Determine </a:t>
            </a:r>
            <a:r>
              <a:rPr lang="en-IN" sz="3200" b="1" dirty="0"/>
              <a:t>total </a:t>
            </a:r>
            <a:r>
              <a:rPr lang="en-IN" sz="3200" b="1" dirty="0" err="1"/>
              <a:t>aflatoxin</a:t>
            </a:r>
            <a:r>
              <a:rPr lang="en-IN" sz="3200" b="1" dirty="0"/>
              <a:t> levels in peanut samples from </a:t>
            </a:r>
            <a:endParaRPr lang="en-IN" sz="3200" b="1" dirty="0" smtClean="0"/>
          </a:p>
          <a:p>
            <a:pPr marL="0" indent="0">
              <a:buNone/>
            </a:pPr>
            <a:r>
              <a:rPr lang="en-IN" sz="3200" b="1" dirty="0"/>
              <a:t> </a:t>
            </a:r>
            <a:r>
              <a:rPr lang="en-IN" sz="3200" b="1" dirty="0" smtClean="0"/>
              <a:t>   farmer </a:t>
            </a:r>
            <a:r>
              <a:rPr lang="en-IN" sz="3200" b="1" dirty="0"/>
              <a:t>storage units and on-farm research demonstration. </a:t>
            </a:r>
            <a:endParaRPr lang="en-IN" sz="3200" b="1" dirty="0" smtClean="0"/>
          </a:p>
          <a:p>
            <a:pPr marL="0" indent="0">
              <a:buNone/>
            </a:pPr>
            <a:endParaRPr lang="en-IN" sz="3200" b="1" dirty="0"/>
          </a:p>
          <a:p>
            <a:pPr marL="0" indent="0">
              <a:buNone/>
            </a:pPr>
            <a:r>
              <a:rPr lang="en-IN" sz="3200" b="1" dirty="0" smtClean="0"/>
              <a:t>3. </a:t>
            </a:r>
            <a:r>
              <a:rPr lang="en-GB" sz="3200" b="1" dirty="0" smtClean="0"/>
              <a:t>Conducted participatory </a:t>
            </a:r>
            <a:r>
              <a:rPr lang="en-GB" sz="3200" b="1" dirty="0"/>
              <a:t>on-farm evaluation </a:t>
            </a:r>
            <a:r>
              <a:rPr lang="en-GB" sz="3200" b="1" dirty="0" smtClean="0"/>
              <a:t>of </a:t>
            </a:r>
            <a:r>
              <a:rPr lang="en-US" sz="3200" b="1" dirty="0"/>
              <a:t>10 peanut </a:t>
            </a:r>
            <a:r>
              <a:rPr lang="en-US" sz="3200" b="1" dirty="0" smtClean="0"/>
              <a:t> </a:t>
            </a:r>
          </a:p>
          <a:p>
            <a:pPr marL="0" indent="0">
              <a:buNone/>
            </a:pPr>
            <a:r>
              <a:rPr lang="en-GB" sz="3200" b="1" dirty="0"/>
              <a:t>g</a:t>
            </a:r>
            <a:r>
              <a:rPr lang="en-GB" sz="3200" b="1" dirty="0" smtClean="0"/>
              <a:t>enotypes for resistance to </a:t>
            </a:r>
            <a:r>
              <a:rPr lang="en-GB" sz="3200" b="1" dirty="0" err="1" smtClean="0"/>
              <a:t>aflatoxin</a:t>
            </a:r>
            <a:r>
              <a:rPr lang="en-GB" sz="3200" b="1" dirty="0" err="1"/>
              <a:t>s</a:t>
            </a:r>
            <a:r>
              <a:rPr lang="en-GB" sz="3200" b="1" dirty="0" smtClean="0"/>
              <a:t> at 3 multi-locations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97295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6959"/>
            <a:ext cx="10515600" cy="723014"/>
          </a:xfrm>
        </p:spPr>
        <p:txBody>
          <a:bodyPr/>
          <a:lstStyle/>
          <a:p>
            <a:pPr algn="ctr"/>
            <a:r>
              <a:rPr lang="en-GB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Survey</a:t>
            </a: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916" y="1031358"/>
            <a:ext cx="11119884" cy="5145605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Sampling methods: </a:t>
            </a:r>
            <a:r>
              <a:rPr lang="en-IN" b="1" dirty="0"/>
              <a:t>multistage sampling approach targeting main producing districts, communities and households was adopted </a:t>
            </a:r>
            <a:endParaRPr lang="en-GB" b="1" dirty="0" smtClean="0"/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Study Area: UE and UW Regions  of Ghana</a:t>
            </a:r>
          </a:p>
          <a:p>
            <a:pPr marL="0" indent="0">
              <a:buNone/>
            </a:pPr>
            <a:r>
              <a:rPr lang="en-GB" b="1" dirty="0" smtClean="0"/>
              <a:t>Districts : 6 districts</a:t>
            </a:r>
          </a:p>
          <a:p>
            <a:pPr marL="0" indent="0">
              <a:buNone/>
            </a:pPr>
            <a:r>
              <a:rPr lang="en-GB" b="1" dirty="0" smtClean="0"/>
              <a:t>Communities: 24</a:t>
            </a:r>
          </a:p>
          <a:p>
            <a:pPr marL="0" indent="0">
              <a:buNone/>
            </a:pPr>
            <a:r>
              <a:rPr lang="en-GB" b="1" dirty="0" smtClean="0"/>
              <a:t>Number of respondents: 10 per community (240)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0521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251" y="274973"/>
            <a:ext cx="11217498" cy="1051551"/>
          </a:xfrm>
        </p:spPr>
        <p:txBody>
          <a:bodyPr/>
          <a:lstStyle/>
          <a:p>
            <a:pPr algn="ctr"/>
            <a:r>
              <a:rPr lang="en-GB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Participatory On-farm Evaluation </a:t>
            </a: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" y="1825625"/>
            <a:ext cx="11809926" cy="4613812"/>
          </a:xfrm>
        </p:spPr>
        <p:txBody>
          <a:bodyPr/>
          <a:lstStyle/>
          <a:p>
            <a:r>
              <a:rPr lang="en-GB" b="1" dirty="0">
                <a:cs typeface="Aharoni" panose="02010803020104030203" pitchFamily="2" charset="-79"/>
              </a:rPr>
              <a:t>Field trials were established at </a:t>
            </a:r>
            <a:r>
              <a:rPr lang="en-GB" b="1" dirty="0" err="1">
                <a:cs typeface="Aharoni" panose="02010803020104030203" pitchFamily="2" charset="-79"/>
              </a:rPr>
              <a:t>Tingoli</a:t>
            </a:r>
            <a:r>
              <a:rPr lang="en-GB" b="1" dirty="0">
                <a:cs typeface="Aharoni" panose="02010803020104030203" pitchFamily="2" charset="-79"/>
              </a:rPr>
              <a:t>, </a:t>
            </a:r>
            <a:r>
              <a:rPr lang="en-GB" b="1" dirty="0" err="1">
                <a:cs typeface="Aharoni" panose="02010803020104030203" pitchFamily="2" charset="-79"/>
              </a:rPr>
              <a:t>Sambligo</a:t>
            </a:r>
            <a:r>
              <a:rPr lang="en-GB" b="1" dirty="0">
                <a:cs typeface="Aharoni" panose="02010803020104030203" pitchFamily="2" charset="-79"/>
              </a:rPr>
              <a:t> and </a:t>
            </a:r>
            <a:r>
              <a:rPr lang="en-GB" b="1" dirty="0" err="1">
                <a:cs typeface="Aharoni" panose="02010803020104030203" pitchFamily="2" charset="-79"/>
              </a:rPr>
              <a:t>Nyagli</a:t>
            </a:r>
            <a:r>
              <a:rPr lang="en-GB" b="1" dirty="0">
                <a:cs typeface="Aharoni" panose="02010803020104030203" pitchFamily="2" charset="-79"/>
              </a:rPr>
              <a:t> in the </a:t>
            </a:r>
            <a:r>
              <a:rPr lang="en-GB" b="1" dirty="0" smtClean="0">
                <a:cs typeface="Aharoni" panose="02010803020104030203" pitchFamily="2" charset="-79"/>
              </a:rPr>
              <a:t>NR, UER and UWR in 2013 and 2014</a:t>
            </a:r>
          </a:p>
          <a:p>
            <a:endParaRPr lang="en-GB" b="1" dirty="0" smtClean="0">
              <a:cs typeface="Aharoni" panose="02010803020104030203" pitchFamily="2" charset="-79"/>
            </a:endParaRPr>
          </a:p>
          <a:p>
            <a:r>
              <a:rPr lang="en-US" b="1" dirty="0" smtClean="0">
                <a:cs typeface="Aharoni" panose="02010803020104030203" pitchFamily="2" charset="-79"/>
              </a:rPr>
              <a:t>All </a:t>
            </a:r>
            <a:r>
              <a:rPr lang="en-US" b="1" dirty="0">
                <a:cs typeface="Aharoni" panose="02010803020104030203" pitchFamily="2" charset="-79"/>
              </a:rPr>
              <a:t>experiments were established between 2</a:t>
            </a:r>
            <a:r>
              <a:rPr lang="en-US" b="1" baseline="30000" dirty="0">
                <a:cs typeface="Aharoni" panose="02010803020104030203" pitchFamily="2" charset="-79"/>
              </a:rPr>
              <a:t>nd</a:t>
            </a:r>
            <a:r>
              <a:rPr lang="en-US" b="1" dirty="0">
                <a:cs typeface="Aharoni" panose="02010803020104030203" pitchFamily="2" charset="-79"/>
              </a:rPr>
              <a:t> and 3</a:t>
            </a:r>
            <a:r>
              <a:rPr lang="en-US" b="1" baseline="30000" dirty="0">
                <a:cs typeface="Aharoni" panose="02010803020104030203" pitchFamily="2" charset="-79"/>
              </a:rPr>
              <a:t>rd</a:t>
            </a:r>
            <a:r>
              <a:rPr lang="en-US" b="1" dirty="0">
                <a:cs typeface="Aharoni" panose="02010803020104030203" pitchFamily="2" charset="-79"/>
              </a:rPr>
              <a:t> weeks of July and harvesting done in the 3</a:t>
            </a:r>
            <a:r>
              <a:rPr lang="en-US" b="1" baseline="30000" dirty="0">
                <a:cs typeface="Aharoni" panose="02010803020104030203" pitchFamily="2" charset="-79"/>
              </a:rPr>
              <a:t>rd</a:t>
            </a:r>
            <a:r>
              <a:rPr lang="en-US" b="1" dirty="0">
                <a:cs typeface="Aharoni" panose="02010803020104030203" pitchFamily="2" charset="-79"/>
              </a:rPr>
              <a:t> and 4</a:t>
            </a:r>
            <a:r>
              <a:rPr lang="en-US" b="1" baseline="30000" dirty="0">
                <a:cs typeface="Aharoni" panose="02010803020104030203" pitchFamily="2" charset="-79"/>
              </a:rPr>
              <a:t>th</a:t>
            </a:r>
            <a:r>
              <a:rPr lang="en-US" b="1" dirty="0">
                <a:cs typeface="Aharoni" panose="02010803020104030203" pitchFamily="2" charset="-79"/>
              </a:rPr>
              <a:t> week of October </a:t>
            </a:r>
            <a:endParaRPr lang="en-US" b="1" dirty="0" smtClean="0">
              <a:cs typeface="Aharoni" panose="02010803020104030203" pitchFamily="2" charset="-79"/>
            </a:endParaRPr>
          </a:p>
          <a:p>
            <a:endParaRPr lang="en-GB" b="1" dirty="0" smtClean="0">
              <a:cs typeface="Aharoni" panose="02010803020104030203" pitchFamily="2" charset="-79"/>
            </a:endParaRPr>
          </a:p>
          <a:p>
            <a:r>
              <a:rPr lang="en-GB" b="1" dirty="0" smtClean="0">
                <a:cs typeface="Aharoni" panose="02010803020104030203" pitchFamily="2" charset="-79"/>
              </a:rPr>
              <a:t>FFS </a:t>
            </a:r>
            <a:r>
              <a:rPr lang="en-GB" b="1" dirty="0">
                <a:cs typeface="Aharoni" panose="02010803020104030203" pitchFamily="2" charset="-79"/>
              </a:rPr>
              <a:t>were organized at the maximum vegetative growth and </a:t>
            </a:r>
            <a:r>
              <a:rPr lang="en-GB" b="1" dirty="0" smtClean="0">
                <a:cs typeface="Aharoni" panose="02010803020104030203" pitchFamily="2" charset="-79"/>
              </a:rPr>
              <a:t>harvesting</a:t>
            </a:r>
          </a:p>
          <a:p>
            <a:endParaRPr lang="en-GB" b="1" dirty="0">
              <a:cs typeface="Aharoni" panose="02010803020104030203" pitchFamily="2" charset="-79"/>
            </a:endParaRPr>
          </a:p>
          <a:p>
            <a:r>
              <a:rPr lang="en-GB" b="1" dirty="0" smtClean="0">
                <a:cs typeface="Aharoni" panose="02010803020104030203" pitchFamily="2" charset="-79"/>
              </a:rPr>
              <a:t>All important agronomic data was determined</a:t>
            </a:r>
            <a:endParaRPr lang="en-GB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4154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515" y="0"/>
            <a:ext cx="10515600" cy="935641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Results and Discussion</a:t>
            </a:r>
            <a:endParaRPr lang="en-GB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7999379"/>
              </p:ext>
            </p:extLst>
          </p:nvPr>
        </p:nvGraphicFramePr>
        <p:xfrm>
          <a:off x="244697" y="1289584"/>
          <a:ext cx="9701012" cy="5327904"/>
        </p:xfrm>
        <a:graphic>
          <a:graphicData uri="http://schemas.openxmlformats.org/drawingml/2006/table">
            <a:tbl>
              <a:tblPr firstRow="1" firstCol="1" bandRow="1"/>
              <a:tblGrid>
                <a:gridCol w="4615044"/>
                <a:gridCol w="3579015"/>
                <a:gridCol w="1506953"/>
              </a:tblGrid>
              <a:tr h="212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Production and postharvest operations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Description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6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Average quantity harvested per /farmer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 (85 kg bags)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1-3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4-10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11-25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&gt;25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33.2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42.0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12.8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11.9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45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Contribution of peanut to household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agricultural  income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0-20%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21-40%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41-60%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61-80%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81-100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13.7</a:t>
                      </a:r>
                      <a:endParaRPr lang="en-GB" sz="1600" b="1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22.1</a:t>
                      </a:r>
                      <a:endParaRPr lang="en-GB" sz="1600" b="1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21.7</a:t>
                      </a:r>
                      <a:endParaRPr lang="en-GB" sz="1600" b="1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30.1</a:t>
                      </a:r>
                      <a:endParaRPr lang="en-GB" sz="1600" b="1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12.4</a:t>
                      </a:r>
                      <a:endParaRPr lang="en-GB" sz="1600" b="1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45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Mode of storage after harvest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Bare floor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Jute sacs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Poly-sacs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Poly/ jute  sacs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Plastic sacs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 0.9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20.8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70.4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7.5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0.4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6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Duration of storage (months)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1-4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5-8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9-12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12-24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28.8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59.3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9.7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2.2</a:t>
                      </a:r>
                      <a:endParaRPr lang="en-GB" sz="1600" b="1" dirty="0">
                        <a:effectLst/>
                        <a:latin typeface="+mn-lt"/>
                        <a:ea typeface="SimHe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4697" y="581698"/>
            <a:ext cx="965915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1: characteristics of major production and postharvest operations in the study communities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73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0976608"/>
              </p:ext>
            </p:extLst>
          </p:nvPr>
        </p:nvGraphicFramePr>
        <p:xfrm>
          <a:off x="386366" y="1674255"/>
          <a:ext cx="11500834" cy="4391695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2868550"/>
                <a:gridCol w="1758428"/>
                <a:gridCol w="1758428"/>
                <a:gridCol w="1758428"/>
                <a:gridCol w="1758428"/>
                <a:gridCol w="1598572"/>
              </a:tblGrid>
              <a:tr h="796548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 </a:t>
                      </a:r>
                      <a:endParaRPr lang="en-GB" sz="28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District </a:t>
                      </a:r>
                      <a:endParaRPr lang="en-GB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solidFill>
                            <a:srgbClr val="FF0000"/>
                          </a:solidFill>
                          <a:effectLst/>
                        </a:rPr>
                        <a:t>Safe</a:t>
                      </a:r>
                      <a:r>
                        <a:rPr lang="en-US" sz="3600" b="1" baseline="0" dirty="0" smtClean="0">
                          <a:solidFill>
                            <a:srgbClr val="FF0000"/>
                          </a:solidFill>
                          <a:effectLst/>
                        </a:rPr>
                        <a:t> limit </a:t>
                      </a:r>
                      <a:r>
                        <a:rPr lang="en-US" sz="2800" b="1" dirty="0" smtClean="0">
                          <a:effectLst/>
                        </a:rPr>
                        <a:t>up </a:t>
                      </a:r>
                      <a:r>
                        <a:rPr lang="en-US" sz="2800" b="1" dirty="0">
                          <a:effectLst/>
                        </a:rPr>
                        <a:t>to:</a:t>
                      </a:r>
                      <a:endParaRPr lang="en-GB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0550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0-4</a:t>
                      </a:r>
                      <a:endParaRPr lang="en-GB" sz="28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/>
                        </a:rPr>
                        <a:t>ppb                    </a:t>
                      </a:r>
                      <a:endParaRPr lang="en-GB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4.1-15</a:t>
                      </a:r>
                      <a:endParaRPr lang="en-GB" sz="28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/>
                        </a:rPr>
                        <a:t>ppb                </a:t>
                      </a:r>
                      <a:endParaRPr lang="en-GB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15.1-20</a:t>
                      </a:r>
                      <a:endParaRPr lang="en-GB" sz="28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/>
                        </a:rPr>
                        <a:t>ppb</a:t>
                      </a:r>
                      <a:endParaRPr lang="en-GB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20.1 -100</a:t>
                      </a:r>
                      <a:endParaRPr lang="en-GB" sz="28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/>
                        </a:rPr>
                        <a:t>ppb</a:t>
                      </a:r>
                      <a:endParaRPr lang="en-GB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&gt;100 ppb</a:t>
                      </a:r>
                      <a:endParaRPr lang="en-GB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896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>
                          <a:effectLst/>
                        </a:rPr>
                        <a:t>Frequency</a:t>
                      </a:r>
                      <a:endParaRPr lang="en-GB" sz="2800" b="1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>
                          <a:effectLst/>
                        </a:rPr>
                        <a:t>Overall (%)</a:t>
                      </a:r>
                      <a:endParaRPr lang="en-GB" sz="2800" b="1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>
                          <a:effectLst/>
                        </a:rPr>
                        <a:t>Cumulative (%)</a:t>
                      </a:r>
                      <a:endParaRPr lang="en-GB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173 </a:t>
                      </a:r>
                      <a:endParaRPr lang="en-GB" sz="28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72.1</a:t>
                      </a:r>
                      <a:endParaRPr lang="en-GB" sz="28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72.1</a:t>
                      </a:r>
                      <a:endParaRPr lang="en-GB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43</a:t>
                      </a:r>
                      <a:endParaRPr lang="en-GB" sz="28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17.9</a:t>
                      </a:r>
                      <a:endParaRPr lang="en-GB" sz="28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90.0</a:t>
                      </a:r>
                      <a:endParaRPr lang="en-GB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7</a:t>
                      </a:r>
                      <a:endParaRPr lang="en-GB" sz="28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2.9</a:t>
                      </a:r>
                      <a:endParaRPr lang="en-GB" sz="28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4400" b="1" dirty="0">
                          <a:solidFill>
                            <a:srgbClr val="FF0000"/>
                          </a:solidFill>
                          <a:effectLst/>
                        </a:rPr>
                        <a:t>92.9</a:t>
                      </a:r>
                      <a:endParaRPr lang="en-GB" sz="4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11</a:t>
                      </a:r>
                      <a:endParaRPr lang="en-GB" sz="28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4.6</a:t>
                      </a:r>
                      <a:endParaRPr lang="en-GB" sz="28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97.5</a:t>
                      </a:r>
                      <a:endParaRPr lang="en-GB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6 </a:t>
                      </a:r>
                      <a:endParaRPr lang="en-GB" sz="28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2.5</a:t>
                      </a:r>
                      <a:endParaRPr lang="en-GB" sz="28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IN" sz="2800" b="1" dirty="0">
                          <a:effectLst/>
                        </a:rPr>
                        <a:t>100</a:t>
                      </a:r>
                      <a:endParaRPr lang="en-GB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6366" y="176550"/>
            <a:ext cx="1017431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Table 2: Prevalence of total </a:t>
            </a:r>
            <a:r>
              <a:rPr kumimoji="0" lang="en-GB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aflatoxins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 (ppb) in peanut samples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6366" y="5763296"/>
            <a:ext cx="11487955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*</a:t>
            </a:r>
            <a:r>
              <a:rPr lang="en-IN" sz="2000" b="1" dirty="0"/>
              <a:t>240 peanut samples were collected from 24 communities in November to December 2013; about 4-8 weeks after harvest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93377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7109506"/>
              </p:ext>
            </p:extLst>
          </p:nvPr>
        </p:nvGraphicFramePr>
        <p:xfrm>
          <a:off x="785611" y="218942"/>
          <a:ext cx="10161431" cy="5975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390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984</Words>
  <Application>Microsoft Office PowerPoint</Application>
  <PresentationFormat>Custom</PresentationFormat>
  <Paragraphs>360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Introduction</vt:lpstr>
      <vt:lpstr>PowerPoint Presentation</vt:lpstr>
      <vt:lpstr>Study objectives</vt:lpstr>
      <vt:lpstr>Survey</vt:lpstr>
      <vt:lpstr>Participatory On-farm Evaluation </vt:lpstr>
      <vt:lpstr>Results and Discussion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Odhong, Jonathan (IITA)</cp:lastModifiedBy>
  <cp:revision>43</cp:revision>
  <dcterms:created xsi:type="dcterms:W3CDTF">2016-12-05T13:29:11Z</dcterms:created>
  <dcterms:modified xsi:type="dcterms:W3CDTF">2016-12-14T07:57:12Z</dcterms:modified>
</cp:coreProperties>
</file>